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6" r:id="rId1"/>
  </p:sldMasterIdLst>
  <p:notesMasterIdLst>
    <p:notesMasterId r:id="rId47"/>
  </p:notesMasterIdLst>
  <p:sldIdLst>
    <p:sldId id="681" r:id="rId2"/>
    <p:sldId id="764" r:id="rId3"/>
    <p:sldId id="260" r:id="rId4"/>
    <p:sldId id="335" r:id="rId5"/>
    <p:sldId id="331" r:id="rId6"/>
    <p:sldId id="332" r:id="rId7"/>
    <p:sldId id="708" r:id="rId8"/>
    <p:sldId id="406" r:id="rId9"/>
    <p:sldId id="3499" r:id="rId10"/>
    <p:sldId id="3671" r:id="rId11"/>
    <p:sldId id="3500" r:id="rId12"/>
    <p:sldId id="3569" r:id="rId13"/>
    <p:sldId id="262" r:id="rId14"/>
    <p:sldId id="263" r:id="rId15"/>
    <p:sldId id="264" r:id="rId16"/>
    <p:sldId id="356" r:id="rId17"/>
    <p:sldId id="336" r:id="rId18"/>
    <p:sldId id="265" r:id="rId19"/>
    <p:sldId id="3670" r:id="rId20"/>
    <p:sldId id="3435" r:id="rId21"/>
    <p:sldId id="337" r:id="rId22"/>
    <p:sldId id="269" r:id="rId23"/>
    <p:sldId id="333" r:id="rId24"/>
    <p:sldId id="338" r:id="rId25"/>
    <p:sldId id="339" r:id="rId26"/>
    <p:sldId id="778" r:id="rId27"/>
    <p:sldId id="3501" r:id="rId28"/>
    <p:sldId id="305" r:id="rId29"/>
    <p:sldId id="306" r:id="rId30"/>
    <p:sldId id="3567" r:id="rId31"/>
    <p:sldId id="3568" r:id="rId32"/>
    <p:sldId id="279" r:id="rId33"/>
    <p:sldId id="775" r:id="rId34"/>
    <p:sldId id="776" r:id="rId35"/>
    <p:sldId id="777" r:id="rId36"/>
    <p:sldId id="1069" r:id="rId37"/>
    <p:sldId id="3572" r:id="rId38"/>
    <p:sldId id="463" r:id="rId39"/>
    <p:sldId id="465" r:id="rId40"/>
    <p:sldId id="3573" r:id="rId41"/>
    <p:sldId id="735" r:id="rId42"/>
    <p:sldId id="760" r:id="rId43"/>
    <p:sldId id="713" r:id="rId44"/>
    <p:sldId id="718" r:id="rId45"/>
    <p:sldId id="3667" r:id="rId4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E9B"/>
    <a:srgbClr val="B4191D"/>
    <a:srgbClr val="DA5750"/>
    <a:srgbClr val="920002"/>
    <a:srgbClr val="C30900"/>
    <a:srgbClr val="D32F26"/>
    <a:srgbClr val="D95751"/>
    <a:srgbClr val="C90504"/>
    <a:srgbClr val="E8D100"/>
    <a:srgbClr val="14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807" autoAdjust="0"/>
    <p:restoredTop sz="86390" autoAdjust="0"/>
  </p:normalViewPr>
  <p:slideViewPr>
    <p:cSldViewPr>
      <p:cViewPr varScale="1">
        <p:scale>
          <a:sx n="129" d="100"/>
          <a:sy n="129" d="100"/>
        </p:scale>
        <p:origin x="512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7" d="100"/>
          <a:sy n="127" d="100"/>
        </p:scale>
        <p:origin x="4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4EA0F-B92F-2A41-9952-E893F442B0B6}" type="datetimeFigureOut">
              <a:rPr lang="en-US" smtClean="0"/>
              <a:pPr/>
              <a:t>6/24/26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1B8B9-7921-7F42-93B5-C160D3FAC8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3C8EA1-9E99-EF46-969B-99E4CDF4801A}" type="slidenum">
              <a:rPr lang="en-US">
                <a:latin typeface="Times" pitchFamily="1" charset="0"/>
              </a:rPr>
              <a:pPr/>
              <a:t>1</a:t>
            </a:fld>
            <a:endParaRPr lang="en-US">
              <a:latin typeface="Times" pitchFamily="1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Helvetica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3398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83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83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06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76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44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8B9E6E-B066-AF44-8F88-E21DDEED3587}" type="slidenum">
              <a:rPr lang="en-US"/>
              <a:pPr/>
              <a:t>19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11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77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AE55F6-C1EB-6444-A568-B018681FB1EA}" type="slidenum">
              <a:rPr lang="en-US">
                <a:latin typeface="Times" pitchFamily="1" charset="0"/>
              </a:rPr>
              <a:pPr/>
              <a:t>23</a:t>
            </a:fld>
            <a:endParaRPr lang="en-US">
              <a:latin typeface="Times" pitchFamily="1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Times" pitchFamily="1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4689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36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627C0E-9961-004C-A7C4-A065FB72115B}" type="slidenum">
              <a:rPr lang="en-US"/>
              <a:pPr/>
              <a:t>30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61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65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82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2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04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1B8B9-7921-7F42-93B5-C160D3FAC80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32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8B9E6E-B066-AF44-8F88-E21DDEED3587}" type="slidenum">
              <a:rPr lang="en-US"/>
              <a:pPr/>
              <a:t>43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58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109924-6032-F84A-B836-6C51C8C92318}" type="slidenum">
              <a:rPr lang="en-US"/>
              <a:pPr/>
              <a:t>44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68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" y="1828800"/>
            <a:ext cx="11379200" cy="3429000"/>
          </a:xfrm>
          <a:effectLst/>
        </p:spPr>
        <p:txBody>
          <a:bodyPr anchor="t"/>
          <a:lstStyle>
            <a:lvl1pPr algn="ctr">
              <a:spcAft>
                <a:spcPts val="600"/>
              </a:spcAft>
              <a:defRPr sz="6100" b="1">
                <a:solidFill>
                  <a:srgbClr val="C5191E"/>
                </a:solidFill>
                <a:effectLst/>
                <a:latin typeface="Helvetica Neue"/>
                <a:cs typeface="Helvetica Neue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1277600" cy="5029200"/>
          </a:xfrm>
        </p:spPr>
        <p:txBody>
          <a:bodyPr/>
          <a:lstStyle>
            <a:lvl1pPr>
              <a:defRPr sz="3800" baseline="0"/>
            </a:lvl1pPr>
            <a:lvl2pPr>
              <a:defRPr sz="2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90728"/>
            <a:ext cx="10363200" cy="1057275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9" y="2971800"/>
            <a:ext cx="10212916" cy="3581400"/>
          </a:xfrm>
        </p:spPr>
        <p:txBody>
          <a:bodyPr/>
          <a:lstStyle>
            <a:lvl1pPr marL="0" indent="0">
              <a:buNone/>
              <a:defRPr sz="4600"/>
            </a:lvl1pPr>
            <a:lvl2pPr marL="457197" indent="0">
              <a:buNone/>
              <a:defRPr sz="1800"/>
            </a:lvl2pPr>
            <a:lvl3pPr marL="914393" indent="0">
              <a:buNone/>
              <a:defRPr sz="1600"/>
            </a:lvl3pPr>
            <a:lvl4pPr marL="1371588" indent="0">
              <a:buNone/>
              <a:defRPr sz="1400"/>
            </a:lvl4pPr>
            <a:lvl5pPr marL="1828784" indent="0">
              <a:buNone/>
              <a:defRPr sz="1400"/>
            </a:lvl5pPr>
            <a:lvl6pPr marL="2285981" indent="0">
              <a:buNone/>
              <a:defRPr sz="1400"/>
            </a:lvl6pPr>
            <a:lvl7pPr marL="2743177" indent="0">
              <a:buNone/>
              <a:defRPr sz="1400"/>
            </a:lvl7pPr>
            <a:lvl8pPr marL="3200373" indent="0">
              <a:buNone/>
              <a:defRPr sz="1400"/>
            </a:lvl8pPr>
            <a:lvl9pPr marL="3657569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0" y="1828800"/>
            <a:ext cx="5232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828800"/>
            <a:ext cx="52324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7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8" indent="0">
              <a:buNone/>
              <a:defRPr sz="1600" b="1"/>
            </a:lvl4pPr>
            <a:lvl5pPr marL="1828784" indent="0">
              <a:buNone/>
              <a:defRPr sz="1600" b="1"/>
            </a:lvl5pPr>
            <a:lvl6pPr marL="2285981" indent="0">
              <a:buNone/>
              <a:defRPr sz="1600" b="1"/>
            </a:lvl6pPr>
            <a:lvl7pPr marL="2743177" indent="0">
              <a:buNone/>
              <a:defRPr sz="1600" b="1"/>
            </a:lvl7pPr>
            <a:lvl8pPr marL="3200373" indent="0">
              <a:buNone/>
              <a:defRPr sz="1600" b="1"/>
            </a:lvl8pPr>
            <a:lvl9pPr marL="365756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7" indent="0">
              <a:buNone/>
              <a:defRPr sz="2000" b="1"/>
            </a:lvl2pPr>
            <a:lvl3pPr marL="914393" indent="0">
              <a:buNone/>
              <a:defRPr sz="1800" b="1"/>
            </a:lvl3pPr>
            <a:lvl4pPr marL="1371588" indent="0">
              <a:buNone/>
              <a:defRPr sz="1600" b="1"/>
            </a:lvl4pPr>
            <a:lvl5pPr marL="1828784" indent="0">
              <a:buNone/>
              <a:defRPr sz="1600" b="1"/>
            </a:lvl5pPr>
            <a:lvl6pPr marL="2285981" indent="0">
              <a:buNone/>
              <a:defRPr sz="1600" b="1"/>
            </a:lvl6pPr>
            <a:lvl7pPr marL="2743177" indent="0">
              <a:buNone/>
              <a:defRPr sz="1600" b="1"/>
            </a:lvl7pPr>
            <a:lvl8pPr marL="3200373" indent="0">
              <a:buNone/>
              <a:defRPr sz="1600" b="1"/>
            </a:lvl8pPr>
            <a:lvl9pPr marL="365756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7" indent="0">
              <a:buNone/>
              <a:defRPr sz="1200"/>
            </a:lvl2pPr>
            <a:lvl3pPr marL="914393" indent="0">
              <a:buNone/>
              <a:defRPr sz="1000"/>
            </a:lvl3pPr>
            <a:lvl4pPr marL="1371588" indent="0">
              <a:buNone/>
              <a:defRPr sz="900"/>
            </a:lvl4pPr>
            <a:lvl5pPr marL="1828784" indent="0">
              <a:buNone/>
              <a:defRPr sz="900"/>
            </a:lvl5pPr>
            <a:lvl6pPr marL="2285981" indent="0">
              <a:buNone/>
              <a:defRPr sz="900"/>
            </a:lvl6pPr>
            <a:lvl7pPr marL="2743177" indent="0">
              <a:buNone/>
              <a:defRPr sz="900"/>
            </a:lvl7pPr>
            <a:lvl8pPr marL="3200373" indent="0">
              <a:buNone/>
              <a:defRPr sz="900"/>
            </a:lvl8pPr>
            <a:lvl9pPr marL="365756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7" indent="0">
              <a:buNone/>
              <a:defRPr sz="2800"/>
            </a:lvl2pPr>
            <a:lvl3pPr marL="914393" indent="0">
              <a:buNone/>
              <a:defRPr sz="2400"/>
            </a:lvl3pPr>
            <a:lvl4pPr marL="1371588" indent="0">
              <a:buNone/>
              <a:defRPr sz="2000"/>
            </a:lvl4pPr>
            <a:lvl5pPr marL="1828784" indent="0">
              <a:buNone/>
              <a:defRPr sz="2000"/>
            </a:lvl5pPr>
            <a:lvl6pPr marL="2285981" indent="0">
              <a:buNone/>
              <a:defRPr sz="2000"/>
            </a:lvl6pPr>
            <a:lvl7pPr marL="2743177" indent="0">
              <a:buNone/>
              <a:defRPr sz="2000"/>
            </a:lvl7pPr>
            <a:lvl8pPr marL="3200373" indent="0">
              <a:buNone/>
              <a:defRPr sz="2000"/>
            </a:lvl8pPr>
            <a:lvl9pPr marL="3657569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97" indent="0">
              <a:buNone/>
              <a:defRPr sz="1200"/>
            </a:lvl2pPr>
            <a:lvl3pPr marL="914393" indent="0">
              <a:buNone/>
              <a:defRPr sz="1000"/>
            </a:lvl3pPr>
            <a:lvl4pPr marL="1371588" indent="0">
              <a:buNone/>
              <a:defRPr sz="900"/>
            </a:lvl4pPr>
            <a:lvl5pPr marL="1828784" indent="0">
              <a:buNone/>
              <a:defRPr sz="900"/>
            </a:lvl5pPr>
            <a:lvl6pPr marL="2285981" indent="0">
              <a:buNone/>
              <a:defRPr sz="900"/>
            </a:lvl6pPr>
            <a:lvl7pPr marL="2743177" indent="0">
              <a:buNone/>
              <a:defRPr sz="900"/>
            </a:lvl7pPr>
            <a:lvl8pPr marL="3200373" indent="0">
              <a:buNone/>
              <a:defRPr sz="900"/>
            </a:lvl8pPr>
            <a:lvl9pPr marL="365756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2200" y="609600"/>
            <a:ext cx="2667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609600"/>
            <a:ext cx="77978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524000"/>
            <a:ext cx="11379200" cy="3200400"/>
          </a:xfrm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ctr"/>
          <a:lstStyle>
            <a:lvl1pPr algn="ctr">
              <a:defRPr sz="5500" b="1" cap="all">
                <a:solidFill>
                  <a:srgbClr val="D32F26"/>
                </a:solidFill>
                <a:effectLst/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1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B5B99-670F-B641-86AC-0B88C6D67D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671147D1-105D-C44C-98C2-7031897C4EEB}" type="datetimeFigureOut">
              <a:rPr lang="en-US" smtClean="0"/>
              <a:pPr/>
              <a:t>6/24/26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36C07D0-DB43-6042-93A9-E1F98DAB4F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600200"/>
            <a:ext cx="113792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5500" b="1" cap="all">
                <a:solidFill>
                  <a:srgbClr val="0A85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B5B99-670F-B641-86AC-0B88C6D67D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087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600200"/>
            <a:ext cx="113792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5500" b="1" cap="all">
                <a:solidFill>
                  <a:srgbClr val="0A85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B5B99-670F-B641-86AC-0B88C6D67D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895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600200"/>
            <a:ext cx="113792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5500" b="1" cap="all">
                <a:solidFill>
                  <a:srgbClr val="0A85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B5B99-670F-B641-86AC-0B88C6D67D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72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600200"/>
            <a:ext cx="113792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5500" b="1" cap="all">
                <a:solidFill>
                  <a:srgbClr val="0A85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B5B99-670F-B641-86AC-0B88C6D67D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54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600200"/>
            <a:ext cx="113792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5500" b="1" cap="all">
                <a:solidFill>
                  <a:srgbClr val="0A85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B5B99-670F-B641-86AC-0B88C6D67D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76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905000"/>
            <a:ext cx="104648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4800" b="1" cap="all" baseline="0">
                <a:solidFill>
                  <a:srgbClr val="9200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804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905000"/>
            <a:ext cx="104648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4800" b="1" cap="all" baseline="0">
                <a:solidFill>
                  <a:srgbClr val="9200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999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905000"/>
            <a:ext cx="104648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4800" b="1" cap="all" baseline="0">
                <a:solidFill>
                  <a:srgbClr val="9200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878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905000"/>
            <a:ext cx="104648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4800" b="1" cap="all" baseline="0">
                <a:solidFill>
                  <a:srgbClr val="9200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14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905000"/>
            <a:ext cx="10464800" cy="32004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anchor="t"/>
          <a:lstStyle>
            <a:lvl1pPr algn="ctr">
              <a:defRPr sz="4800" b="1" cap="all" baseline="0">
                <a:solidFill>
                  <a:srgbClr val="9200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221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3200" y="76200"/>
            <a:ext cx="1198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1" y="1066800"/>
            <a:ext cx="11277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level22</a:t>
            </a:r>
          </a:p>
          <a:p>
            <a:pPr lvl="4"/>
            <a:endParaRPr lang="en-US" dirty="0"/>
          </a:p>
        </p:txBody>
      </p:sp>
      <p:pic>
        <p:nvPicPr>
          <p:cNvPr id="5" name="Picture 4" descr="Screen Shot 2017-10-23 at 7.21.52 PM.png"/>
          <p:cNvPicPr>
            <a:picLocks noChangeAspect="1"/>
          </p:cNvPicPr>
          <p:nvPr userDrawn="1"/>
        </p:nvPicPr>
        <p:blipFill>
          <a:blip r:embed="rId25"/>
          <a:srcRect t="37500"/>
          <a:stretch>
            <a:fillRect/>
          </a:stretch>
        </p:blipFill>
        <p:spPr>
          <a:xfrm>
            <a:off x="0" y="6096004"/>
            <a:ext cx="12192000" cy="762001"/>
          </a:xfrm>
          <a:prstGeom prst="rect">
            <a:avLst/>
          </a:prstGeom>
        </p:spPr>
      </p:pic>
      <p:pic>
        <p:nvPicPr>
          <p:cNvPr id="7" name="Picture 6" descr="RET Logo.png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8991600" y="5610546"/>
            <a:ext cx="2712720" cy="4572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0" y="838200"/>
            <a:ext cx="12192000" cy="152400"/>
          </a:xfrm>
          <a:prstGeom prst="rect">
            <a:avLst/>
          </a:prstGeom>
          <a:solidFill>
            <a:srgbClr val="D9575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9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135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i="0">
          <a:solidFill>
            <a:srgbClr val="C6191E"/>
          </a:solidFill>
          <a:effectLst/>
          <a:latin typeface="Helvetica Neue Bold"/>
          <a:ea typeface="+mj-ea"/>
          <a:cs typeface="Helvetica Neue Bold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D40202"/>
          </a:solidFill>
          <a:latin typeface="Arial Black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D40202"/>
          </a:solidFill>
          <a:latin typeface="Arial Black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D40202"/>
          </a:solidFill>
          <a:latin typeface="Arial Black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D40202"/>
          </a:solidFill>
          <a:latin typeface="Arial Black" charset="0"/>
          <a:ea typeface="ＭＳ Ｐゴシック" charset="-128"/>
          <a:cs typeface="ＭＳ Ｐゴシック" charset="-128"/>
        </a:defRPr>
      </a:lvl5pPr>
      <a:lvl6pPr marL="457197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6pPr>
      <a:lvl7pPr marL="914393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7pPr>
      <a:lvl8pPr marL="1371588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8pPr>
      <a:lvl9pPr marL="1828784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9pPr>
    </p:titleStyle>
    <p:bodyStyle>
      <a:lvl1pPr marL="342897" indent="-342897" algn="l" rtl="0" eaLnBrk="0" fontAlgn="base" hangingPunct="0">
        <a:spcBef>
          <a:spcPts val="400"/>
        </a:spcBef>
        <a:spcAft>
          <a:spcPts val="0"/>
        </a:spcAft>
        <a:buClr>
          <a:srgbClr val="F82207"/>
        </a:buClr>
        <a:buFontTx/>
        <a:buNone/>
        <a:tabLst/>
        <a:defRPr sz="3300" b="1">
          <a:solidFill>
            <a:schemeClr val="tx1">
              <a:lumMod val="65000"/>
              <a:lumOff val="35000"/>
            </a:schemeClr>
          </a:solidFill>
          <a:effectLst/>
          <a:latin typeface="Helvetica Neue Medium"/>
          <a:ea typeface="+mn-ea"/>
          <a:cs typeface="Helvetica Neue Medium"/>
        </a:defRPr>
      </a:lvl1pPr>
      <a:lvl2pPr marL="742944" indent="-285749" algn="l" rtl="0" eaLnBrk="0" fontAlgn="base" hangingPunct="0">
        <a:spcBef>
          <a:spcPts val="1200"/>
        </a:spcBef>
        <a:spcAft>
          <a:spcPts val="0"/>
        </a:spcAft>
        <a:buClr>
          <a:schemeClr val="bg2"/>
        </a:buClr>
        <a:defRPr sz="3300" b="1" i="0">
          <a:solidFill>
            <a:srgbClr val="595959"/>
          </a:solidFill>
          <a:effectLst/>
          <a:latin typeface="Helvetica Neue Medium"/>
          <a:ea typeface="+mn-ea"/>
          <a:cs typeface="Helvetica Neue Medium"/>
        </a:defRPr>
      </a:lvl2pPr>
      <a:lvl3pPr marL="1142990" indent="-228598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Arial"/>
          <a:ea typeface="Arial" charset="0"/>
          <a:cs typeface="Arial"/>
        </a:defRPr>
      </a:lvl3pPr>
      <a:lvl4pPr marL="1600186" indent="-22859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+mn-ea"/>
          <a:cs typeface="ＭＳ Ｐゴシック" charset="-128"/>
        </a:defRPr>
      </a:lvl4pPr>
      <a:lvl5pPr marL="2057383" indent="-22859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5pPr>
      <a:lvl6pPr marL="2514579" indent="-22859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6pPr>
      <a:lvl7pPr marL="2971776" indent="-22859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7pPr>
      <a:lvl8pPr marL="3428971" indent="-22859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8pPr>
      <a:lvl9pPr marL="3886167" indent="-22859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en-US"/>
      </a:defPPr>
      <a:lvl1pPr marL="0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3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8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4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1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7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3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9" algn="l" defTabSz="4571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120676"/>
            <a:ext cx="11658600" cy="830997"/>
          </a:xfrm>
          <a:prstGeom prst="rect">
            <a:avLst/>
          </a:prstGeom>
          <a:noFill/>
          <a:ln>
            <a:solidFill>
              <a:srgbClr val="FFFFFF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93E9B"/>
                </a:solidFill>
                <a:latin typeface="Helvetica"/>
                <a:cs typeface="Helvetica"/>
              </a:rPr>
              <a:t>Are You a Messenger or a Negotiator?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1FA9FA-E6B6-3633-F268-293473CA60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889" r="2222" b="35556"/>
          <a:stretch/>
        </p:blipFill>
        <p:spPr>
          <a:xfrm>
            <a:off x="2209800" y="2209800"/>
            <a:ext cx="7772400" cy="203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0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B45AF-2E35-7C40-A18C-EA47887DE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Extreme positions!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29EAB02-3F58-2841-B636-EB7868FFFD63}"/>
              </a:ext>
            </a:extLst>
          </p:cNvPr>
          <p:cNvCxnSpPr/>
          <p:nvPr/>
        </p:nvCxnSpPr>
        <p:spPr bwMode="auto">
          <a:xfrm>
            <a:off x="4572000" y="1066800"/>
            <a:ext cx="0" cy="5029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B4191D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E60CE1B-B762-DA4E-94E7-0C95F46695F4}"/>
              </a:ext>
            </a:extLst>
          </p:cNvPr>
          <p:cNvCxnSpPr/>
          <p:nvPr/>
        </p:nvCxnSpPr>
        <p:spPr bwMode="auto">
          <a:xfrm>
            <a:off x="2171700" y="3276600"/>
            <a:ext cx="48006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7603C41-DA13-9240-8457-72E1EDC4A5F0}"/>
              </a:ext>
            </a:extLst>
          </p:cNvPr>
          <p:cNvSpPr txBox="1"/>
          <p:nvPr/>
        </p:nvSpPr>
        <p:spPr>
          <a:xfrm>
            <a:off x="7086600" y="2974087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MV</a:t>
            </a:r>
          </a:p>
        </p:txBody>
      </p:sp>
    </p:spTree>
    <p:extLst>
      <p:ext uri="{BB962C8B-B14F-4D97-AF65-F5344CB8AC3E}">
        <p14:creationId xmlns:p14="http://schemas.microsoft.com/office/powerpoint/2010/main" val="338409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11988800" cy="762000"/>
          </a:xfrm>
        </p:spPr>
        <p:txBody>
          <a:bodyPr/>
          <a:lstStyle/>
          <a:p>
            <a:r>
              <a:rPr lang="en-US" dirty="0"/>
              <a:t>Messenger Characteristics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1277600" cy="5029200"/>
          </a:xfrm>
        </p:spPr>
        <p:txBody>
          <a:bodyPr/>
          <a:lstStyle/>
          <a:p>
            <a:r>
              <a:rPr lang="en-US" dirty="0"/>
              <a:t>To a seller’s request for a high asking price, the agent says “OK.”</a:t>
            </a:r>
          </a:p>
          <a:p>
            <a:r>
              <a:rPr lang="en-US" dirty="0"/>
              <a:t>“Well, that’s what they need to sell.”</a:t>
            </a:r>
          </a:p>
          <a:p>
            <a:r>
              <a:rPr lang="en-US" dirty="0"/>
              <a:t>To a buyer’s low offer on the home, the agent says “OK.”</a:t>
            </a:r>
          </a:p>
          <a:p>
            <a:r>
              <a:rPr lang="en-US" dirty="0"/>
              <a:t>“Well, that’s what they wanted to offer.”</a:t>
            </a:r>
          </a:p>
        </p:txBody>
      </p:sp>
    </p:spTree>
    <p:extLst>
      <p:ext uri="{BB962C8B-B14F-4D97-AF65-F5344CB8AC3E}">
        <p14:creationId xmlns:p14="http://schemas.microsoft.com/office/powerpoint/2010/main" val="3711713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br>
              <a:rPr lang="en-US" dirty="0"/>
            </a:br>
            <a:r>
              <a:rPr lang="en-US" dirty="0"/>
              <a:t>(focus on Client interests)</a:t>
            </a:r>
          </a:p>
        </p:txBody>
      </p:sp>
    </p:spTree>
    <p:extLst>
      <p:ext uri="{BB962C8B-B14F-4D97-AF65-F5344CB8AC3E}">
        <p14:creationId xmlns:p14="http://schemas.microsoft.com/office/powerpoint/2010/main" val="1436677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5480-87CF-D04E-9683-F8F92995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6C6A0-98A7-AF41-8604-B9D0BD898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658600" y="0"/>
            <a:ext cx="533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F9E1667D-A244-3046-BEAB-2D0B06721F65}" type="slidenum">
              <a:rPr lang="en-US"/>
              <a:pPr/>
              <a:t>5</a:t>
            </a:fld>
            <a:endParaRPr lang="en-US"/>
          </a:p>
        </p:txBody>
      </p:sp>
      <p:sp>
        <p:nvSpPr>
          <p:cNvPr id="8" name="Parallelogram 7"/>
          <p:cNvSpPr/>
          <p:nvPr/>
        </p:nvSpPr>
        <p:spPr bwMode="auto">
          <a:xfrm flipH="1">
            <a:off x="3276600" y="1600200"/>
            <a:ext cx="6019800" cy="3429000"/>
          </a:xfrm>
          <a:prstGeom prst="parallelogram">
            <a:avLst>
              <a:gd name="adj" fmla="val 36403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00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Parallelogram 6"/>
          <p:cNvSpPr/>
          <p:nvPr/>
        </p:nvSpPr>
        <p:spPr bwMode="auto">
          <a:xfrm>
            <a:off x="1905000" y="1600200"/>
            <a:ext cx="6096000" cy="3657600"/>
          </a:xfrm>
          <a:prstGeom prst="parallelogram">
            <a:avLst>
              <a:gd name="adj" fmla="val 36403"/>
            </a:avLst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101600" dir="2700000">
              <a:srgbClr val="000000">
                <a:alpha val="43000"/>
              </a:srgbClr>
            </a:outerShdw>
          </a:effectLst>
        </p:spPr>
        <p:txBody>
          <a:bodyPr anchor="ctr" anchorCtr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9600" i="1" dirty="0">
                <a:latin typeface="Arial Black"/>
                <a:ea typeface="ＭＳ Ｐゴシック" charset="-128"/>
                <a:cs typeface="Arial Black"/>
              </a:rPr>
              <a:t>SELL</a:t>
            </a:r>
          </a:p>
        </p:txBody>
      </p:sp>
    </p:spTree>
    <p:extLst>
      <p:ext uri="{BB962C8B-B14F-4D97-AF65-F5344CB8AC3E}">
        <p14:creationId xmlns:p14="http://schemas.microsoft.com/office/powerpoint/2010/main" val="192943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718C0-2790-034C-AF37-A08A45D38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A3912-1268-3E40-ACC7-EB11B413F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658600" y="0"/>
            <a:ext cx="5334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85D0E043-6FC5-2641-BF72-562D4637F16E}" type="slidenum">
              <a:rPr lang="en-US"/>
              <a:pPr/>
              <a:t>6</a:t>
            </a:fld>
            <a:endParaRPr lang="en-US"/>
          </a:p>
        </p:txBody>
      </p:sp>
      <p:sp>
        <p:nvSpPr>
          <p:cNvPr id="8" name="Parallelogram 7"/>
          <p:cNvSpPr/>
          <p:nvPr/>
        </p:nvSpPr>
        <p:spPr bwMode="auto">
          <a:xfrm flipH="1">
            <a:off x="3276600" y="1600200"/>
            <a:ext cx="6019800" cy="3429000"/>
          </a:xfrm>
          <a:prstGeom prst="parallelogram">
            <a:avLst>
              <a:gd name="adj" fmla="val 36403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00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Parallelogram 6"/>
          <p:cNvSpPr/>
          <p:nvPr/>
        </p:nvSpPr>
        <p:spPr bwMode="auto">
          <a:xfrm>
            <a:off x="1905000" y="1600200"/>
            <a:ext cx="6096000" cy="3657600"/>
          </a:xfrm>
          <a:prstGeom prst="parallelogram">
            <a:avLst>
              <a:gd name="adj" fmla="val 36403"/>
            </a:avLst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101600" dir="2700000">
              <a:srgbClr val="000000">
                <a:alpha val="43000"/>
              </a:srgbClr>
            </a:outerShdw>
          </a:effectLst>
        </p:spPr>
        <p:txBody>
          <a:bodyPr anchor="ctr" anchorCtr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9200" i="1" dirty="0">
                <a:latin typeface="Arial Black"/>
                <a:ea typeface="ＭＳ Ｐゴシック" charset="-128"/>
                <a:cs typeface="Arial Black"/>
              </a:rPr>
              <a:t>STAY</a:t>
            </a:r>
          </a:p>
        </p:txBody>
      </p:sp>
    </p:spTree>
    <p:extLst>
      <p:ext uri="{BB962C8B-B14F-4D97-AF65-F5344CB8AC3E}">
        <p14:creationId xmlns:p14="http://schemas.microsoft.com/office/powerpoint/2010/main" val="3754308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Interest, not Position</a:t>
            </a:r>
          </a:p>
        </p:txBody>
      </p:sp>
      <p:pic>
        <p:nvPicPr>
          <p:cNvPr id="9" name="Picture 8" descr="Red He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447800"/>
            <a:ext cx="4876800" cy="48768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667000" y="1066800"/>
            <a:ext cx="5257800" cy="4953000"/>
          </a:xfrm>
        </p:spPr>
        <p:txBody>
          <a:bodyPr/>
          <a:lstStyle/>
          <a:p>
            <a:pPr algn="ctr"/>
            <a:r>
              <a:rPr lang="en-US" sz="5500" dirty="0"/>
              <a:t>Position</a:t>
            </a:r>
          </a:p>
          <a:p>
            <a:pPr algn="ctr"/>
            <a:endParaRPr lang="en-US" sz="5500" dirty="0"/>
          </a:p>
          <a:p>
            <a:pPr algn="ctr"/>
            <a:r>
              <a:rPr lang="en-US" sz="5500" dirty="0">
                <a:solidFill>
                  <a:schemeClr val="accent1"/>
                </a:solidFill>
              </a:rPr>
              <a:t>Interest</a:t>
            </a:r>
          </a:p>
        </p:txBody>
      </p:sp>
      <p:grpSp>
        <p:nvGrpSpPr>
          <p:cNvPr id="2" name="Group 11"/>
          <p:cNvGrpSpPr/>
          <p:nvPr/>
        </p:nvGrpSpPr>
        <p:grpSpPr>
          <a:xfrm>
            <a:off x="6553201" y="1447800"/>
            <a:ext cx="3682821" cy="2590800"/>
            <a:chOff x="5334000" y="1295400"/>
            <a:chExt cx="3682821" cy="2590800"/>
          </a:xfrm>
        </p:grpSpPr>
        <p:sp>
          <p:nvSpPr>
            <p:cNvPr id="10" name="Circular Arrow 9"/>
            <p:cNvSpPr/>
            <p:nvPr/>
          </p:nvSpPr>
          <p:spPr bwMode="auto">
            <a:xfrm rot="5400000">
              <a:off x="5295900" y="1333500"/>
              <a:ext cx="2590800" cy="2514600"/>
            </a:xfrm>
            <a:prstGeom prst="circularArrow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34200" y="2133600"/>
              <a:ext cx="2082621" cy="846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900" b="1" dirty="0"/>
                <a:t>WHY?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923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461F0E-DD14-AC44-A4D7-5596B992F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Away from Pain or Toward Pleasure?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62000" y="1143000"/>
          <a:ext cx="10972800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152">
                <a:tc>
                  <a:txBody>
                    <a:bodyPr/>
                    <a:lstStyle/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Helvetica"/>
                          <a:cs typeface="Helvetica"/>
                        </a:rPr>
                        <a:t>Away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Helvetica"/>
                          <a:cs typeface="Helvetica"/>
                        </a:rPr>
                        <a:t>Toward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9848">
                <a:tc>
                  <a:txBody>
                    <a:bodyPr/>
                    <a:lstStyle/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Out of debt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Too much work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Horrible climate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Cramped living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Painful memories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Kids are gone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Friends moved away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Upgraded new home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Love the location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Return to “home” city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Close to (grandchildren, kids)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Promotion to better job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Start new life</a:t>
                      </a:r>
                    </a:p>
                    <a:p>
                      <a:pPr marL="283210" marR="0" indent="-118745">
                        <a:spcBef>
                          <a:spcPts val="40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Join a SOI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76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5C77-E541-C44B-A538-B41931115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76200"/>
            <a:ext cx="11988800" cy="762000"/>
          </a:xfrm>
        </p:spPr>
        <p:txBody>
          <a:bodyPr/>
          <a:lstStyle/>
          <a:p>
            <a:r>
              <a:rPr lang="en-US" dirty="0"/>
              <a:t>Last home purchase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80CFF-8B11-3D44-84CD-DBB522DCB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1277600" cy="5029200"/>
          </a:xfrm>
        </p:spPr>
        <p:txBody>
          <a:bodyPr/>
          <a:lstStyle/>
          <a:p>
            <a:endParaRPr lang="en-US" sz="32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718D5D-CAB0-1B41-A8CA-96C612C2F00F}"/>
              </a:ext>
            </a:extLst>
          </p:cNvPr>
          <p:cNvCxnSpPr/>
          <p:nvPr/>
        </p:nvCxnSpPr>
        <p:spPr bwMode="auto">
          <a:xfrm>
            <a:off x="5410200" y="1143000"/>
            <a:ext cx="0" cy="4953000"/>
          </a:xfrm>
          <a:prstGeom prst="line">
            <a:avLst/>
          </a:prstGeom>
          <a:solidFill>
            <a:schemeClr val="accent1"/>
          </a:solidFill>
          <a:ln w="666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FE28A9-1694-7144-AEC9-05A97EDDA486}"/>
              </a:ext>
            </a:extLst>
          </p:cNvPr>
          <p:cNvCxnSpPr>
            <a:cxnSpLocks/>
          </p:cNvCxnSpPr>
          <p:nvPr/>
        </p:nvCxnSpPr>
        <p:spPr bwMode="auto">
          <a:xfrm>
            <a:off x="381000" y="2133600"/>
            <a:ext cx="11430000" cy="0"/>
          </a:xfrm>
          <a:prstGeom prst="line">
            <a:avLst/>
          </a:prstGeom>
          <a:solidFill>
            <a:schemeClr val="accent1"/>
          </a:solidFill>
          <a:ln w="666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&quot;No&quot; Symbol 3">
            <a:extLst>
              <a:ext uri="{FF2B5EF4-FFF2-40B4-BE49-F238E27FC236}">
                <a16:creationId xmlns:a16="http://schemas.microsoft.com/office/drawing/2014/main" id="{482D4D1B-78F1-FF26-F8E9-2DA03F3FCFE2}"/>
              </a:ext>
            </a:extLst>
          </p:cNvPr>
          <p:cNvSpPr/>
          <p:nvPr/>
        </p:nvSpPr>
        <p:spPr bwMode="auto">
          <a:xfrm>
            <a:off x="2057400" y="1066800"/>
            <a:ext cx="1066800" cy="990600"/>
          </a:xfrm>
          <a:prstGeom prst="noSmoking">
            <a:avLst>
              <a:gd name="adj" fmla="val 13504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995577D5-8C98-5407-9FE6-262A238046FA}"/>
              </a:ext>
            </a:extLst>
          </p:cNvPr>
          <p:cNvSpPr/>
          <p:nvPr/>
        </p:nvSpPr>
        <p:spPr bwMode="auto">
          <a:xfrm>
            <a:off x="7467600" y="1219200"/>
            <a:ext cx="838200" cy="838200"/>
          </a:xfrm>
          <a:prstGeom prst="hear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8681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5C77-E541-C44B-A538-B41931115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76200"/>
            <a:ext cx="11988800" cy="762000"/>
          </a:xfrm>
        </p:spPr>
        <p:txBody>
          <a:bodyPr/>
          <a:lstStyle/>
          <a:p>
            <a:r>
              <a:rPr lang="en-US" dirty="0"/>
              <a:t>Seller interview: Facts, Feelings, Summarize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80CFF-8B11-3D44-84CD-DBB522DCB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1277600" cy="5029200"/>
          </a:xfrm>
        </p:spPr>
        <p:txBody>
          <a:bodyPr/>
          <a:lstStyle/>
          <a:p>
            <a:r>
              <a:rPr lang="en-US" sz="3200" dirty="0"/>
              <a:t>WHAT is the situation?         How do they FEEL about it?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718D5D-CAB0-1B41-A8CA-96C612C2F00F}"/>
              </a:ext>
            </a:extLst>
          </p:cNvPr>
          <p:cNvCxnSpPr/>
          <p:nvPr/>
        </p:nvCxnSpPr>
        <p:spPr bwMode="auto">
          <a:xfrm>
            <a:off x="5410200" y="1143000"/>
            <a:ext cx="0" cy="4953000"/>
          </a:xfrm>
          <a:prstGeom prst="line">
            <a:avLst/>
          </a:prstGeom>
          <a:solidFill>
            <a:schemeClr val="accent1"/>
          </a:solidFill>
          <a:ln w="666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FE28A9-1694-7144-AEC9-05A97EDDA486}"/>
              </a:ext>
            </a:extLst>
          </p:cNvPr>
          <p:cNvCxnSpPr>
            <a:cxnSpLocks/>
          </p:cNvCxnSpPr>
          <p:nvPr/>
        </p:nvCxnSpPr>
        <p:spPr bwMode="auto">
          <a:xfrm>
            <a:off x="381000" y="1676400"/>
            <a:ext cx="11430000" cy="0"/>
          </a:xfrm>
          <a:prstGeom prst="line">
            <a:avLst/>
          </a:prstGeom>
          <a:solidFill>
            <a:schemeClr val="accent1"/>
          </a:solidFill>
          <a:ln w="666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90617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FD2FD1-4D54-C986-7BF2-69506DCE62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“That’s Right”</a:t>
            </a:r>
            <a:br>
              <a:rPr lang="en-US" dirty="0"/>
            </a:br>
            <a:r>
              <a:rPr lang="en-US" dirty="0"/>
              <a:t>“Correct”</a:t>
            </a:r>
            <a:br>
              <a:rPr lang="en-US" dirty="0"/>
            </a:br>
            <a:r>
              <a:rPr lang="en-US" dirty="0"/>
              <a:t>“Yes”</a:t>
            </a:r>
          </a:p>
        </p:txBody>
      </p:sp>
    </p:spTree>
    <p:extLst>
      <p:ext uri="{BB962C8B-B14F-4D97-AF65-F5344CB8AC3E}">
        <p14:creationId xmlns:p14="http://schemas.microsoft.com/office/powerpoint/2010/main" val="2614872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1F8CB-6FF0-3DC5-8182-D0553829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Negotiation resources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C5CF5B9-EDE2-7A4C-3916-66BF3686D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9665" y="1066800"/>
            <a:ext cx="3319272" cy="5029200"/>
          </a:xfrm>
          <a:effectLst>
            <a:outerShdw blurRad="152954" dist="38100" dir="2700000" sx="101737" sy="101737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book cover with text on it&#10;&#10;Description automatically generated">
            <a:extLst>
              <a:ext uri="{FF2B5EF4-FFF2-40B4-BE49-F238E27FC236}">
                <a16:creationId xmlns:a16="http://schemas.microsoft.com/office/drawing/2014/main" id="{1E04F358-FBE3-35CC-3101-999104B9D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066800"/>
            <a:ext cx="3295937" cy="5019040"/>
          </a:xfrm>
          <a:prstGeom prst="rect">
            <a:avLst/>
          </a:prstGeom>
          <a:effectLst>
            <a:outerShdw blurRad="152954" dist="38100" dir="2700000" sx="101737" sy="101737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9776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Expectations</a:t>
            </a:r>
          </a:p>
        </p:txBody>
      </p:sp>
    </p:spTree>
    <p:extLst>
      <p:ext uri="{BB962C8B-B14F-4D97-AF65-F5344CB8AC3E}">
        <p14:creationId xmlns:p14="http://schemas.microsoft.com/office/powerpoint/2010/main" val="1111086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False expectations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“I thought you were supposed to get me a good deal!”</a:t>
            </a:r>
          </a:p>
          <a:p>
            <a:pPr lvl="0"/>
            <a:r>
              <a:rPr lang="en-US"/>
              <a:t>“It sold to fast… we under priced!”</a:t>
            </a:r>
          </a:p>
          <a:p>
            <a:pPr lvl="0"/>
            <a:r>
              <a:rPr lang="en-US"/>
              <a:t>“This house will need a LOT of work.”</a:t>
            </a:r>
          </a:p>
          <a:p>
            <a:pPr lvl="0"/>
            <a:r>
              <a:rPr lang="en-US"/>
              <a:t>“We want the same price our neighbor got.”</a:t>
            </a:r>
          </a:p>
        </p:txBody>
      </p:sp>
    </p:spTree>
    <p:extLst>
      <p:ext uri="{BB962C8B-B14F-4D97-AF65-F5344CB8AC3E}">
        <p14:creationId xmlns:p14="http://schemas.microsoft.com/office/powerpoint/2010/main" val="996152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 expectations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Reality is NOT the problem</a:t>
            </a:r>
          </a:p>
          <a:p>
            <a:pPr lvl="0"/>
            <a:r>
              <a:rPr lang="en-US" dirty="0"/>
              <a:t>EXPECTATION is the problem</a:t>
            </a:r>
          </a:p>
          <a:p>
            <a:pPr lvl="0"/>
            <a:r>
              <a:rPr lang="en-US" dirty="0"/>
              <a:t>Reality continues to be what IS</a:t>
            </a:r>
          </a:p>
        </p:txBody>
      </p:sp>
    </p:spTree>
    <p:extLst>
      <p:ext uri="{BB962C8B-B14F-4D97-AF65-F5344CB8AC3E}">
        <p14:creationId xmlns:p14="http://schemas.microsoft.com/office/powerpoint/2010/main" val="2002911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F9DEAE-89B4-DB4E-B863-F5FE81C9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Educate clients before reality happens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2E7B3B-401D-904C-AFF9-7BFFCB023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Compensation</a:t>
            </a:r>
          </a:p>
          <a:p>
            <a:r>
              <a:rPr lang="en-US" dirty="0"/>
              <a:t>Home values</a:t>
            </a:r>
          </a:p>
          <a:p>
            <a:r>
              <a:rPr lang="en-US" dirty="0"/>
              <a:t>Multiple offers</a:t>
            </a:r>
          </a:p>
          <a:p>
            <a:r>
              <a:rPr lang="en-US" dirty="0"/>
              <a:t>Time to find a home</a:t>
            </a:r>
          </a:p>
          <a:p>
            <a:r>
              <a:rPr lang="en-US" dirty="0"/>
              <a:t>Inspections</a:t>
            </a:r>
          </a:p>
          <a:p>
            <a:r>
              <a:rPr lang="en-US" dirty="0"/>
              <a:t>Appraisals</a:t>
            </a:r>
          </a:p>
          <a:p>
            <a:r>
              <a:rPr lang="en-US" dirty="0"/>
              <a:t>Timing</a:t>
            </a:r>
          </a:p>
        </p:txBody>
      </p:sp>
    </p:spTree>
    <p:extLst>
      <p:ext uri="{BB962C8B-B14F-4D97-AF65-F5344CB8AC3E}">
        <p14:creationId xmlns:p14="http://schemas.microsoft.com/office/powerpoint/2010/main" val="2332418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their position</a:t>
            </a:r>
          </a:p>
        </p:txBody>
      </p:sp>
    </p:spTree>
    <p:extLst>
      <p:ext uri="{BB962C8B-B14F-4D97-AF65-F5344CB8AC3E}">
        <p14:creationId xmlns:p14="http://schemas.microsoft.com/office/powerpoint/2010/main" val="1124620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11988800" cy="762000"/>
          </a:xfrm>
        </p:spPr>
        <p:txBody>
          <a:bodyPr/>
          <a:lstStyle/>
          <a:p>
            <a:r>
              <a:rPr lang="en-US"/>
              <a:t>Question their position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1277600" cy="5029200"/>
          </a:xfrm>
        </p:spPr>
        <p:txBody>
          <a:bodyPr/>
          <a:lstStyle/>
          <a:p>
            <a:pPr lvl="0"/>
            <a:r>
              <a:rPr lang="en-US" dirty="0"/>
              <a:t>Question their position, don’t defend your own</a:t>
            </a:r>
          </a:p>
          <a:p>
            <a:pPr lvl="0"/>
            <a:r>
              <a:rPr lang="en-US" dirty="0"/>
              <a:t>Ask how they arrived at that position</a:t>
            </a:r>
          </a:p>
        </p:txBody>
      </p:sp>
    </p:spTree>
    <p:extLst>
      <p:ext uri="{BB962C8B-B14F-4D97-AF65-F5344CB8AC3E}">
        <p14:creationId xmlns:p14="http://schemas.microsoft.com/office/powerpoint/2010/main" val="3279312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5562600" cy="5029200"/>
          </a:xfrm>
        </p:spPr>
        <p:txBody>
          <a:bodyPr/>
          <a:lstStyle/>
          <a:p>
            <a:r>
              <a:rPr lang="en-US" sz="5400" dirty="0"/>
              <a:t>Pause</a:t>
            </a:r>
          </a:p>
          <a:p>
            <a:r>
              <a:rPr lang="en-US" sz="5400" dirty="0"/>
              <a:t>Acknowledge</a:t>
            </a:r>
          </a:p>
          <a:p>
            <a:r>
              <a:rPr lang="en-US" sz="5400" dirty="0"/>
              <a:t>Isolate</a:t>
            </a:r>
          </a:p>
          <a:p>
            <a:r>
              <a:rPr lang="en-US" sz="5400" dirty="0"/>
              <a:t>Discover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DB0048C-C312-5748-855D-D0B9EB201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71716"/>
            <a:ext cx="381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97" indent="-342897" algn="l" rtl="0" eaLnBrk="0" fontAlgn="base" hangingPunct="0">
              <a:spcBef>
                <a:spcPts val="400"/>
              </a:spcBef>
              <a:spcAft>
                <a:spcPts val="0"/>
              </a:spcAft>
              <a:buClr>
                <a:srgbClr val="F82207"/>
              </a:buClr>
              <a:buFontTx/>
              <a:buNone/>
              <a:tabLst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elvetica Neue Medium"/>
                <a:ea typeface="+mn-ea"/>
                <a:cs typeface="Helvetica Neue Medium"/>
              </a:defRPr>
            </a:lvl1pPr>
            <a:lvl2pPr marL="742944" indent="-285749" algn="l" rtl="0" eaLnBrk="0" fontAlgn="base" hangingPunct="0"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defRPr sz="2800" b="1" i="0">
                <a:solidFill>
                  <a:srgbClr val="595959"/>
                </a:solidFill>
                <a:effectLst/>
                <a:latin typeface="Helvetica Neue Medium"/>
                <a:ea typeface="+mn-ea"/>
                <a:cs typeface="Helvetica Neue Medium"/>
              </a:defRPr>
            </a:lvl2pPr>
            <a:lvl3pPr marL="1142990" indent="-22859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Arial"/>
                <a:ea typeface="Arial" charset="0"/>
                <a:cs typeface="Arial"/>
              </a:defRPr>
            </a:lvl3pPr>
            <a:lvl4pPr marL="1600186" indent="-22859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  <a:ea typeface="+mn-ea"/>
                <a:cs typeface="ＭＳ Ｐゴシック" charset="-128"/>
              </a:defRPr>
            </a:lvl4pPr>
            <a:lvl5pPr marL="2057383" indent="-228598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5pPr>
            <a:lvl6pPr marL="2514579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776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8971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167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r>
              <a:rPr lang="en-US" sz="5400" kern="0" dirty="0">
                <a:solidFill>
                  <a:srgbClr val="B4191D"/>
                </a:solidFill>
              </a:rPr>
              <a:t>P</a:t>
            </a:r>
          </a:p>
          <a:p>
            <a:r>
              <a:rPr lang="en-US" sz="5400" kern="0" dirty="0">
                <a:solidFill>
                  <a:srgbClr val="B4191D"/>
                </a:solidFill>
              </a:rPr>
              <a:t>A</a:t>
            </a:r>
          </a:p>
          <a:p>
            <a:r>
              <a:rPr lang="en-US" sz="5400" kern="0" dirty="0">
                <a:solidFill>
                  <a:srgbClr val="B4191D"/>
                </a:solidFill>
              </a:rPr>
              <a:t>I</a:t>
            </a:r>
          </a:p>
          <a:p>
            <a:r>
              <a:rPr lang="en-US" sz="5400" kern="0" dirty="0">
                <a:solidFill>
                  <a:srgbClr val="B4191D"/>
                </a:solidFill>
              </a:rPr>
              <a:t>D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P.A.I.D for Objections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3374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76200"/>
            <a:ext cx="11988800" cy="762000"/>
          </a:xfrm>
        </p:spPr>
        <p:txBody>
          <a:bodyPr/>
          <a:lstStyle/>
          <a:p>
            <a:r>
              <a:rPr lang="en-US" dirty="0"/>
              <a:t>Sample questions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1277600" cy="5029200"/>
          </a:xfrm>
        </p:spPr>
        <p:txBody>
          <a:bodyPr/>
          <a:lstStyle/>
          <a:p>
            <a:pPr lvl="0"/>
            <a:r>
              <a:rPr lang="en-US" dirty="0"/>
              <a:t>“How did you arrive at that price?”</a:t>
            </a:r>
          </a:p>
          <a:p>
            <a:pPr lvl="0"/>
            <a:r>
              <a:rPr lang="en-US" dirty="0"/>
              <a:t>“What will you do if it doesn’t sell at that price?”</a:t>
            </a:r>
          </a:p>
          <a:p>
            <a:pPr lvl="0"/>
            <a:r>
              <a:rPr lang="en-US" dirty="0"/>
              <a:t>“Why is having more experience important to you?”</a:t>
            </a:r>
          </a:p>
          <a:p>
            <a:pPr lvl="0"/>
            <a:r>
              <a:rPr lang="en-US" dirty="0"/>
              <a:t>Why is a lower commission appealing to you?”</a:t>
            </a:r>
          </a:p>
          <a:p>
            <a:pPr lvl="0"/>
            <a:r>
              <a:rPr lang="en-US" dirty="0"/>
              <a:t>“If you were to purchase this home anyway, how would you handle that?”</a:t>
            </a:r>
          </a:p>
        </p:txBody>
      </p:sp>
    </p:spTree>
    <p:extLst>
      <p:ext uri="{BB962C8B-B14F-4D97-AF65-F5344CB8AC3E}">
        <p14:creationId xmlns:p14="http://schemas.microsoft.com/office/powerpoint/2010/main" val="4200556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standard</a:t>
            </a:r>
          </a:p>
        </p:txBody>
      </p:sp>
    </p:spTree>
    <p:extLst>
      <p:ext uri="{BB962C8B-B14F-4D97-AF65-F5344CB8AC3E}">
        <p14:creationId xmlns:p14="http://schemas.microsoft.com/office/powerpoint/2010/main" val="650507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Provide an objective standard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Market Value is the ultimate objective standard</a:t>
            </a:r>
          </a:p>
          <a:p>
            <a:pPr lvl="0"/>
            <a:r>
              <a:rPr lang="en-US" dirty="0"/>
              <a:t>What is customary and reasonable?</a:t>
            </a:r>
          </a:p>
          <a:p>
            <a:pPr lvl="0"/>
            <a:r>
              <a:rPr lang="en-US" dirty="0"/>
              <a:t>Facts and data must set the basis for negotiation</a:t>
            </a:r>
          </a:p>
        </p:txBody>
      </p:sp>
    </p:spTree>
    <p:extLst>
      <p:ext uri="{BB962C8B-B14F-4D97-AF65-F5344CB8AC3E}">
        <p14:creationId xmlns:p14="http://schemas.microsoft.com/office/powerpoint/2010/main" val="3360320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74724-5088-BA4D-B051-4DEF68F26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680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353800" y="0"/>
            <a:ext cx="838200" cy="304800"/>
          </a:xfrm>
          <a:prstGeom prst="rect">
            <a:avLst/>
          </a:prstGeom>
          <a:noFill/>
        </p:spPr>
        <p:txBody>
          <a:bodyPr/>
          <a:lstStyle/>
          <a:p>
            <a:fld id="{9A9C2714-3A84-6348-ABE7-206D3B45D15B}" type="slidenum">
              <a:rPr lang="en-US" smtClean="0">
                <a:latin typeface="Times" pitchFamily="1" charset="0"/>
              </a:rPr>
              <a:pPr/>
              <a:t>23</a:t>
            </a:fld>
            <a:endParaRPr lang="en-US">
              <a:latin typeface="Times" pitchFamily="1" charset="0"/>
            </a:endParaRPr>
          </a:p>
        </p:txBody>
      </p:sp>
      <p:pic>
        <p:nvPicPr>
          <p:cNvPr id="951298" name="Picture 2" descr="Xray"/>
          <p:cNvPicPr>
            <a:picLocks noChangeAspect="1" noChangeArrowheads="1"/>
          </p:cNvPicPr>
          <p:nvPr/>
        </p:nvPicPr>
        <p:blipFill>
          <a:blip r:embed="rId3">
            <a:lum bright="30000" contrast="20000"/>
          </a:blip>
          <a:srcRect/>
          <a:stretch>
            <a:fillRect/>
          </a:stretch>
        </p:blipFill>
        <p:spPr bwMode="auto">
          <a:xfrm>
            <a:off x="457200" y="-30480"/>
            <a:ext cx="5334000" cy="6745677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684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1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1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1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12800" y="2209800"/>
            <a:ext cx="10464800" cy="2895600"/>
          </a:xfrm>
        </p:spPr>
        <p:txBody>
          <a:bodyPr/>
          <a:lstStyle/>
          <a:p>
            <a:r>
              <a:rPr lang="en-US" dirty="0"/>
              <a:t>Feedback vs. Advice</a:t>
            </a:r>
          </a:p>
        </p:txBody>
      </p:sp>
    </p:spTree>
    <p:extLst>
      <p:ext uri="{BB962C8B-B14F-4D97-AF65-F5344CB8AC3E}">
        <p14:creationId xmlns:p14="http://schemas.microsoft.com/office/powerpoint/2010/main" val="3317324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                        Advice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545037"/>
              </p:ext>
            </p:extLst>
          </p:nvPr>
        </p:nvGraphicFramePr>
        <p:xfrm>
          <a:off x="203200" y="1066800"/>
          <a:ext cx="11684000" cy="5226293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535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8843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Tells</a:t>
                      </a:r>
                      <a:r>
                        <a:rPr lang="en-US" sz="3200" b="1" baseline="0" dirty="0">
                          <a:solidFill>
                            <a:srgbClr val="000000"/>
                          </a:solidFill>
                        </a:rPr>
                        <a:t> what could happen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Tells</a:t>
                      </a:r>
                      <a:r>
                        <a:rPr lang="en-US" sz="3200" b="1" baseline="0" dirty="0">
                          <a:solidFill>
                            <a:srgbClr val="000000"/>
                          </a:solidFill>
                        </a:rPr>
                        <a:t> what to do</a:t>
                      </a:r>
                      <a:endParaRPr lang="en-US" sz="32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456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Empowering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Limiting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839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Let go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Control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4279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They’re responsible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You’re responsible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4876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Assertive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000000"/>
                          </a:solidFill>
                        </a:rPr>
                        <a:t>Aggressive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97187" y="-233889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3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12800" y="2209800"/>
            <a:ext cx="10464800" cy="2895600"/>
          </a:xfrm>
        </p:spPr>
        <p:txBody>
          <a:bodyPr/>
          <a:lstStyle/>
          <a:p>
            <a:r>
              <a:rPr lang="en-US" dirty="0"/>
              <a:t>Law of contrast</a:t>
            </a:r>
          </a:p>
        </p:txBody>
      </p:sp>
    </p:spTree>
    <p:extLst>
      <p:ext uri="{BB962C8B-B14F-4D97-AF65-F5344CB8AC3E}">
        <p14:creationId xmlns:p14="http://schemas.microsoft.com/office/powerpoint/2010/main" val="452947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Compared to what?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Perception is not absolute</a:t>
            </a:r>
          </a:p>
          <a:p>
            <a:pPr lvl="0"/>
            <a:r>
              <a:rPr lang="en-US" dirty="0"/>
              <a:t>Perception is relative</a:t>
            </a:r>
          </a:p>
          <a:p>
            <a:pPr lvl="0"/>
            <a:r>
              <a:rPr lang="en-US" dirty="0"/>
              <a:t>You’re going too fast/slow</a:t>
            </a:r>
          </a:p>
          <a:p>
            <a:pPr lvl="0"/>
            <a:r>
              <a:rPr lang="en-US" dirty="0"/>
              <a:t>It’s too hot/cold</a:t>
            </a:r>
          </a:p>
          <a:p>
            <a:pPr lvl="0"/>
            <a:r>
              <a:rPr lang="en-US" dirty="0"/>
              <a:t>That price is too high/low</a:t>
            </a:r>
          </a:p>
        </p:txBody>
      </p:sp>
    </p:spTree>
    <p:extLst>
      <p:ext uri="{BB962C8B-B14F-4D97-AF65-F5344CB8AC3E}">
        <p14:creationId xmlns:p14="http://schemas.microsoft.com/office/powerpoint/2010/main" val="487428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Line background.jpg"/>
          <p:cNvPicPr>
            <a:picLocks noGrp="1" noChangeAspect="1"/>
          </p:cNvPicPr>
          <p:nvPr>
            <p:ph idx="1"/>
          </p:nvPr>
        </p:nvPicPr>
        <p:blipFill>
          <a:blip r:embed="rId2"/>
          <a:srcRect t="-46951" b="-46951"/>
          <a:stretch>
            <a:fillRect/>
          </a:stretch>
        </p:blipFill>
        <p:spPr/>
      </p:pic>
      <p:sp>
        <p:nvSpPr>
          <p:cNvPr id="5" name="Down Arrow 4"/>
          <p:cNvSpPr/>
          <p:nvPr/>
        </p:nvSpPr>
        <p:spPr bwMode="auto">
          <a:xfrm>
            <a:off x="6324600" y="1905000"/>
            <a:ext cx="762000" cy="1295400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19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line long.jpg"/>
          <p:cNvPicPr>
            <a:picLocks noGrp="1" noChangeAspect="1"/>
          </p:cNvPicPr>
          <p:nvPr>
            <p:ph idx="1"/>
          </p:nvPr>
        </p:nvPicPr>
        <p:blipFill>
          <a:blip r:embed="rId2"/>
          <a:srcRect t="-46951" b="-46951"/>
          <a:stretch>
            <a:fillRect/>
          </a:stretch>
        </p:blipFill>
        <p:spPr/>
      </p:pic>
      <p:sp>
        <p:nvSpPr>
          <p:cNvPr id="5" name="Down Arrow 4"/>
          <p:cNvSpPr/>
          <p:nvPr/>
        </p:nvSpPr>
        <p:spPr bwMode="auto">
          <a:xfrm>
            <a:off x="6324600" y="1905000"/>
            <a:ext cx="762000" cy="1295400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43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5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Law of Contrast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F31B68-B983-0D43-AB3B-22439E9844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66" t="1774" r="10009" b="8226"/>
          <a:stretch/>
        </p:blipFill>
        <p:spPr>
          <a:xfrm>
            <a:off x="1447800" y="1143000"/>
            <a:ext cx="8153400" cy="496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73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1A2CC-85D1-662C-8199-10A9132B8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menu board with a picture of steak and pasta&#10;&#10;Description automatically generated">
            <a:extLst>
              <a:ext uri="{FF2B5EF4-FFF2-40B4-BE49-F238E27FC236}">
                <a16:creationId xmlns:a16="http://schemas.microsoft.com/office/drawing/2014/main" id="{2A6527C2-08D9-6895-988E-7983849A2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0"/>
            <a:ext cx="5145741" cy="6828422"/>
          </a:xfrm>
        </p:spPr>
      </p:pic>
    </p:spTree>
    <p:extLst>
      <p:ext uri="{BB962C8B-B14F-4D97-AF65-F5344CB8AC3E}">
        <p14:creationId xmlns:p14="http://schemas.microsoft.com/office/powerpoint/2010/main" val="1945133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 you present first?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lvl="0" indent="-341313">
              <a:tabLst>
                <a:tab pos="4965700" algn="l"/>
              </a:tabLst>
            </a:pPr>
            <a:r>
              <a:rPr lang="en-US" sz="4000" dirty="0"/>
              <a:t>[   ] Least desirable	[   ] Most desirable</a:t>
            </a:r>
          </a:p>
          <a:p>
            <a:pPr marL="341313" lvl="0" indent="-341313">
              <a:tabLst>
                <a:tab pos="4965700" algn="l"/>
              </a:tabLst>
            </a:pPr>
            <a:r>
              <a:rPr lang="en-US" sz="4000" dirty="0"/>
              <a:t>[   ] Low demand	[   ] Highest demand</a:t>
            </a:r>
          </a:p>
          <a:p>
            <a:pPr marL="341313" lvl="0" indent="-341313">
              <a:tabLst>
                <a:tab pos="4965700" algn="l"/>
              </a:tabLst>
            </a:pPr>
            <a:r>
              <a:rPr lang="en-US" sz="4000" dirty="0"/>
              <a:t>[   ] More expensive	[   ] Least expensive</a:t>
            </a:r>
          </a:p>
          <a:p>
            <a:pPr marL="341313" lvl="0" indent="-341313">
              <a:tabLst>
                <a:tab pos="4965700" algn="l"/>
              </a:tabLst>
            </a:pPr>
            <a:r>
              <a:rPr lang="en-US" sz="4000" dirty="0"/>
              <a:t>[   ] Shorter term	[   ] Longer term</a:t>
            </a:r>
          </a:p>
          <a:p>
            <a:pPr marL="341313" lvl="0" indent="-341313">
              <a:tabLst>
                <a:tab pos="4965700" algn="l"/>
              </a:tabLst>
            </a:pPr>
            <a:r>
              <a:rPr lang="en-US" sz="4000" dirty="0"/>
              <a:t>[   ] Higher % rate	[   ] Lower % rate</a:t>
            </a:r>
          </a:p>
          <a:p>
            <a:pPr marL="341313" lvl="0" indent="-341313">
              <a:tabLst>
                <a:tab pos="4965700" algn="l"/>
              </a:tabLst>
            </a:pPr>
            <a:r>
              <a:rPr lang="en-US" sz="4000" dirty="0"/>
              <a:t>[   ] High $ comps	[   ] Low $ comps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937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12800" y="2209800"/>
            <a:ext cx="10464800" cy="2895600"/>
          </a:xfrm>
        </p:spPr>
        <p:txBody>
          <a:bodyPr/>
          <a:lstStyle/>
          <a:p>
            <a:r>
              <a:rPr lang="en-US" dirty="0"/>
              <a:t>Discuss differences</a:t>
            </a:r>
            <a:br>
              <a:rPr lang="en-US" dirty="0"/>
            </a:br>
            <a:r>
              <a:rPr lang="en-US" dirty="0"/>
              <a:t>not whole amounts</a:t>
            </a:r>
          </a:p>
        </p:txBody>
      </p:sp>
    </p:spTree>
    <p:extLst>
      <p:ext uri="{BB962C8B-B14F-4D97-AF65-F5344CB8AC3E}">
        <p14:creationId xmlns:p14="http://schemas.microsoft.com/office/powerpoint/2010/main" val="2244477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sell the “whole thing”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343400" y="1371600"/>
            <a:ext cx="914400" cy="457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5486400" y="1905000"/>
            <a:ext cx="914400" cy="4038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4343400" y="1371600"/>
            <a:ext cx="914400" cy="533400"/>
          </a:xfrm>
          <a:prstGeom prst="rect">
            <a:avLst/>
          </a:prstGeom>
          <a:solidFill>
            <a:srgbClr val="FF131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9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Contrast difference to whole value</a:t>
            </a:r>
          </a:p>
        </p:txBody>
      </p:sp>
      <p:sp>
        <p:nvSpPr>
          <p:cNvPr id="6" name="Rectangle 5"/>
          <p:cNvSpPr/>
          <p:nvPr/>
        </p:nvSpPr>
        <p:spPr bwMode="auto">
          <a:xfrm rot="1105897">
            <a:off x="2586022" y="2320439"/>
            <a:ext cx="908873" cy="599251"/>
          </a:xfrm>
          <a:prstGeom prst="rect">
            <a:avLst/>
          </a:prstGeom>
          <a:solidFill>
            <a:srgbClr val="FF131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 rot="1142549">
            <a:off x="2236229" y="4060016"/>
            <a:ext cx="8066248" cy="113609"/>
          </a:xfrm>
          <a:prstGeom prst="rect">
            <a:avLst/>
          </a:prstGeom>
          <a:solidFill>
            <a:srgbClr val="75757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Isosceles Triangle 7"/>
          <p:cNvSpPr/>
          <p:nvPr/>
        </p:nvSpPr>
        <p:spPr bwMode="auto">
          <a:xfrm>
            <a:off x="5334001" y="4038601"/>
            <a:ext cx="908873" cy="681655"/>
          </a:xfrm>
          <a:prstGeom prst="triangle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16"/>
          <p:cNvGrpSpPr/>
          <p:nvPr/>
        </p:nvGrpSpPr>
        <p:grpSpPr>
          <a:xfrm rot="1179496">
            <a:off x="7195402" y="2780345"/>
            <a:ext cx="2840228" cy="2044964"/>
            <a:chOff x="5257800" y="2133600"/>
            <a:chExt cx="1905000" cy="1371600"/>
          </a:xfrm>
          <a:solidFill>
            <a:srgbClr val="00BF00"/>
          </a:solidFill>
        </p:grpSpPr>
        <p:sp>
          <p:nvSpPr>
            <p:cNvPr id="12" name="Rounded Rectangle 11"/>
            <p:cNvSpPr/>
            <p:nvPr/>
          </p:nvSpPr>
          <p:spPr bwMode="auto">
            <a:xfrm>
              <a:off x="5791200" y="2590800"/>
              <a:ext cx="1371600" cy="228600"/>
            </a:xfrm>
            <a:prstGeom prst="round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" name="Group 14"/>
            <p:cNvGrpSpPr/>
            <p:nvPr/>
          </p:nvGrpSpPr>
          <p:grpSpPr>
            <a:xfrm>
              <a:off x="5257800" y="2133600"/>
              <a:ext cx="1676400" cy="1371600"/>
              <a:chOff x="5257800" y="2133600"/>
              <a:chExt cx="1676400" cy="1371600"/>
            </a:xfrm>
            <a:grpFill/>
          </p:grpSpPr>
          <p:sp>
            <p:nvSpPr>
              <p:cNvPr id="9" name="Rounded Rectangle 8"/>
              <p:cNvSpPr/>
              <p:nvPr/>
            </p:nvSpPr>
            <p:spPr bwMode="auto">
              <a:xfrm>
                <a:off x="5562600" y="3276600"/>
                <a:ext cx="1371600" cy="228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Rounded Rectangle 9"/>
              <p:cNvSpPr/>
              <p:nvPr/>
            </p:nvSpPr>
            <p:spPr bwMode="auto">
              <a:xfrm>
                <a:off x="5257800" y="3048000"/>
                <a:ext cx="1371600" cy="228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Rounded Rectangle 10"/>
              <p:cNvSpPr/>
              <p:nvPr/>
            </p:nvSpPr>
            <p:spPr bwMode="auto">
              <a:xfrm>
                <a:off x="5486400" y="2819400"/>
                <a:ext cx="1371600" cy="228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Rounded Rectangle 12"/>
              <p:cNvSpPr/>
              <p:nvPr/>
            </p:nvSpPr>
            <p:spPr bwMode="auto">
              <a:xfrm>
                <a:off x="5486400" y="2362200"/>
                <a:ext cx="1371600" cy="228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 bwMode="auto">
              <a:xfrm>
                <a:off x="5562600" y="2133600"/>
                <a:ext cx="1371600" cy="228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9804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flight schedule&#10;&#10;Description automatically generated">
            <a:extLst>
              <a:ext uri="{FF2B5EF4-FFF2-40B4-BE49-F238E27FC236}">
                <a16:creationId xmlns:a16="http://schemas.microsoft.com/office/drawing/2014/main" id="{4C89E5F4-6C65-9791-F7D9-81D9ADE765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815"/>
          <a:stretch/>
        </p:blipFill>
        <p:spPr>
          <a:xfrm>
            <a:off x="381000" y="1143000"/>
            <a:ext cx="11570426" cy="3505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13D35-8DAA-C547-94C2-C6E82AD246CE}"/>
              </a:ext>
            </a:extLst>
          </p:cNvPr>
          <p:cNvSpPr txBox="1"/>
          <p:nvPr/>
        </p:nvSpPr>
        <p:spPr>
          <a:xfrm>
            <a:off x="7239000" y="5791200"/>
            <a:ext cx="3975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+40                            +140                          +270</a:t>
            </a:r>
          </a:p>
        </p:txBody>
      </p:sp>
    </p:spTree>
    <p:extLst>
      <p:ext uri="{BB962C8B-B14F-4D97-AF65-F5344CB8AC3E}">
        <p14:creationId xmlns:p14="http://schemas.microsoft.com/office/powerpoint/2010/main" val="37017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flight schedule&#10;&#10;Description automatically generated">
            <a:extLst>
              <a:ext uri="{FF2B5EF4-FFF2-40B4-BE49-F238E27FC236}">
                <a16:creationId xmlns:a16="http://schemas.microsoft.com/office/drawing/2014/main" id="{4C89E5F4-6C65-9791-F7D9-81D9ADE765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815"/>
          <a:stretch/>
        </p:blipFill>
        <p:spPr>
          <a:xfrm>
            <a:off x="381000" y="1143000"/>
            <a:ext cx="11570426" cy="3505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13D35-8DAA-C547-94C2-C6E82AD246CE}"/>
              </a:ext>
            </a:extLst>
          </p:cNvPr>
          <p:cNvSpPr txBox="1"/>
          <p:nvPr/>
        </p:nvSpPr>
        <p:spPr>
          <a:xfrm>
            <a:off x="7239000" y="5791200"/>
            <a:ext cx="3975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+40                            +140                          +270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A93EA8-5835-754A-A542-C48E02AB8FFA}"/>
              </a:ext>
            </a:extLst>
          </p:cNvPr>
          <p:cNvSpPr txBox="1"/>
          <p:nvPr/>
        </p:nvSpPr>
        <p:spPr>
          <a:xfrm>
            <a:off x="7210586" y="4495800"/>
            <a:ext cx="4079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+$140            +1,021</a:t>
            </a:r>
          </a:p>
        </p:txBody>
      </p:sp>
    </p:spTree>
    <p:extLst>
      <p:ext uri="{BB962C8B-B14F-4D97-AF65-F5344CB8AC3E}">
        <p14:creationId xmlns:p14="http://schemas.microsoft.com/office/powerpoint/2010/main" val="6508969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860FF-252C-B747-B73E-C3729B57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A8E367F-1834-1BEB-B114-090F37B32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6800"/>
            <a:ext cx="9296400" cy="577571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8E8F0A-84DA-3FF1-E58A-B5396D609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0" y="2286000"/>
            <a:ext cx="5715000" cy="762000"/>
          </a:xfrm>
        </p:spPr>
        <p:txBody>
          <a:bodyPr/>
          <a:lstStyle/>
          <a:p>
            <a:pPr marL="341313" indent="-341313">
              <a:tabLst>
                <a:tab pos="1703388" algn="l"/>
                <a:tab pos="3422650" algn="l"/>
              </a:tabLst>
            </a:pPr>
            <a:r>
              <a:rPr lang="en-US" sz="3600" dirty="0">
                <a:solidFill>
                  <a:srgbClr val="FF0000"/>
                </a:solidFill>
              </a:rPr>
              <a:t>+$400	+$800	+$500</a:t>
            </a:r>
          </a:p>
        </p:txBody>
      </p:sp>
    </p:spTree>
    <p:extLst>
      <p:ext uri="{BB962C8B-B14F-4D97-AF65-F5344CB8AC3E}">
        <p14:creationId xmlns:p14="http://schemas.microsoft.com/office/powerpoint/2010/main" val="17161008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4B247-E4A7-1346-B03E-A2AB953B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ACB82C-EA19-6E42-95BF-EC50FDFC20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67" y="33867"/>
            <a:ext cx="5029200" cy="6802396"/>
          </a:xfrm>
          <a:ln w="15875">
            <a:solidFill>
              <a:schemeClr val="bg1">
                <a:lumMod val="50000"/>
              </a:schemeClr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80009F9-C717-7C4A-83EE-771F7E4E9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638800" y="27802"/>
            <a:ext cx="5018788" cy="6781800"/>
          </a:xfrm>
          <a:prstGeom prst="rect">
            <a:avLst/>
          </a:prstGeom>
          <a:noFill/>
          <a:ln w="158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20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Negotiate Compensation</a:t>
            </a:r>
          </a:p>
        </p:txBody>
      </p:sp>
    </p:spTree>
    <p:extLst>
      <p:ext uri="{BB962C8B-B14F-4D97-AF65-F5344CB8AC3E}">
        <p14:creationId xmlns:p14="http://schemas.microsoft.com/office/powerpoint/2010/main" val="40104925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keep your commission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Value</a:t>
            </a:r>
          </a:p>
          <a:p>
            <a:r>
              <a:rPr lang="en-US" dirty="0"/>
              <a:t>2. Difference</a:t>
            </a:r>
          </a:p>
          <a:p>
            <a:r>
              <a:rPr lang="en-US" dirty="0"/>
              <a:t>3. Dialog</a:t>
            </a:r>
          </a:p>
          <a:p>
            <a:r>
              <a:rPr lang="en-US" dirty="0"/>
              <a:t>4. NET</a:t>
            </a:r>
          </a:p>
          <a:p>
            <a:r>
              <a:rPr lang="en-US" dirty="0"/>
              <a:t>5. Strength</a:t>
            </a:r>
          </a:p>
        </p:txBody>
      </p:sp>
    </p:spTree>
    <p:extLst>
      <p:ext uri="{BB962C8B-B14F-4D97-AF65-F5344CB8AC3E}">
        <p14:creationId xmlns:p14="http://schemas.microsoft.com/office/powerpoint/2010/main" val="64566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B12AF-B7B9-F743-8008-B6A497DE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952F2-156B-7146-8099-9CA054119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Sale to List ratio %</a:t>
            </a:r>
          </a:p>
          <a:p>
            <a:r>
              <a:rPr lang="en-US" dirty="0"/>
              <a:t>Days on Market</a:t>
            </a:r>
          </a:p>
          <a:p>
            <a:r>
              <a:rPr lang="en-US" dirty="0"/>
              <a:t>Expirations</a:t>
            </a:r>
          </a:p>
          <a:p>
            <a:r>
              <a:rPr lang="en-US" dirty="0"/>
              <a:t>Average price</a:t>
            </a:r>
          </a:p>
          <a:p>
            <a:r>
              <a:rPr lang="en-US" dirty="0"/>
              <a:t>Neighborhood market share</a:t>
            </a:r>
          </a:p>
          <a:p>
            <a:r>
              <a:rPr lang="en-US" dirty="0"/>
              <a:t>Per Person Productivity</a:t>
            </a:r>
          </a:p>
        </p:txBody>
      </p:sp>
    </p:spTree>
    <p:extLst>
      <p:ext uri="{BB962C8B-B14F-4D97-AF65-F5344CB8AC3E}">
        <p14:creationId xmlns:p14="http://schemas.microsoft.com/office/powerpoint/2010/main" val="223323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5562600" cy="5029200"/>
          </a:xfrm>
        </p:spPr>
        <p:txBody>
          <a:bodyPr/>
          <a:lstStyle/>
          <a:p>
            <a:r>
              <a:rPr lang="en-US" sz="5400" dirty="0"/>
              <a:t>Pause</a:t>
            </a:r>
          </a:p>
          <a:p>
            <a:r>
              <a:rPr lang="en-US" sz="5400" dirty="0"/>
              <a:t>Acknowledge</a:t>
            </a:r>
          </a:p>
          <a:p>
            <a:r>
              <a:rPr lang="en-US" sz="5400" dirty="0"/>
              <a:t>Isolate</a:t>
            </a:r>
          </a:p>
          <a:p>
            <a:r>
              <a:rPr lang="en-US" sz="5400" dirty="0"/>
              <a:t>Discover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DB0048C-C312-5748-855D-D0B9EB201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71716"/>
            <a:ext cx="381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97" indent="-342897" algn="l" rtl="0" eaLnBrk="0" fontAlgn="base" hangingPunct="0">
              <a:spcBef>
                <a:spcPts val="400"/>
              </a:spcBef>
              <a:spcAft>
                <a:spcPts val="0"/>
              </a:spcAft>
              <a:buClr>
                <a:srgbClr val="F82207"/>
              </a:buClr>
              <a:buFontTx/>
              <a:buNone/>
              <a:tabLst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elvetica Neue Medium"/>
                <a:ea typeface="+mn-ea"/>
                <a:cs typeface="Helvetica Neue Medium"/>
              </a:defRPr>
            </a:lvl1pPr>
            <a:lvl2pPr marL="742944" indent="-285749" algn="l" rtl="0" eaLnBrk="0" fontAlgn="base" hangingPunct="0"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defRPr sz="2800" b="1" i="0">
                <a:solidFill>
                  <a:srgbClr val="595959"/>
                </a:solidFill>
                <a:effectLst/>
                <a:latin typeface="Helvetica Neue Medium"/>
                <a:ea typeface="+mn-ea"/>
                <a:cs typeface="Helvetica Neue Medium"/>
              </a:defRPr>
            </a:lvl2pPr>
            <a:lvl3pPr marL="1142990" indent="-22859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Arial"/>
                <a:ea typeface="Arial" charset="0"/>
                <a:cs typeface="Arial"/>
              </a:defRPr>
            </a:lvl3pPr>
            <a:lvl4pPr marL="1600186" indent="-22859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  <a:ea typeface="+mn-ea"/>
                <a:cs typeface="ＭＳ Ｐゴシック" charset="-128"/>
              </a:defRPr>
            </a:lvl4pPr>
            <a:lvl5pPr marL="2057383" indent="-228598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5pPr>
            <a:lvl6pPr marL="2514579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776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8971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167" indent="-228598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r>
              <a:rPr lang="en-US" sz="5400" kern="0" dirty="0">
                <a:solidFill>
                  <a:srgbClr val="B4191D"/>
                </a:solidFill>
              </a:rPr>
              <a:t>P</a:t>
            </a:r>
          </a:p>
          <a:p>
            <a:r>
              <a:rPr lang="en-US" sz="5400" kern="0" dirty="0">
                <a:solidFill>
                  <a:srgbClr val="B4191D"/>
                </a:solidFill>
              </a:rPr>
              <a:t>A</a:t>
            </a:r>
          </a:p>
          <a:p>
            <a:r>
              <a:rPr lang="en-US" sz="5400" kern="0" dirty="0">
                <a:solidFill>
                  <a:srgbClr val="B4191D"/>
                </a:solidFill>
              </a:rPr>
              <a:t>I</a:t>
            </a:r>
          </a:p>
          <a:p>
            <a:r>
              <a:rPr lang="en-US" sz="5400" kern="0" dirty="0">
                <a:solidFill>
                  <a:srgbClr val="B4191D"/>
                </a:solidFill>
              </a:rPr>
              <a:t>D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P.A.I.D for Objections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6589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company charges less</a:t>
            </a:r>
          </a:p>
        </p:txBody>
      </p:sp>
      <p:sp>
        <p:nvSpPr>
          <p:cNvPr id="11878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A: “If our fees were the same, who would you select? </a:t>
            </a:r>
          </a:p>
          <a:p>
            <a:r>
              <a:rPr lang="en-US" sz="3200" dirty="0"/>
              <a:t>S: “We’d go with you.“</a:t>
            </a:r>
          </a:p>
          <a:p>
            <a:r>
              <a:rPr lang="en-US" sz="3200" dirty="0">
                <a:solidFill>
                  <a:srgbClr val="C00000"/>
                </a:solidFill>
              </a:rPr>
              <a:t>A: Why?</a:t>
            </a:r>
          </a:p>
          <a:p>
            <a:r>
              <a:rPr lang="en-US" sz="3200" dirty="0"/>
              <a:t>S: “Because (itemize points of difference).”</a:t>
            </a:r>
          </a:p>
          <a:p>
            <a:r>
              <a:rPr lang="en-US" sz="3200" dirty="0">
                <a:solidFill>
                  <a:srgbClr val="C00000"/>
                </a:solidFill>
              </a:rPr>
              <a:t>A: “You see the benefits we offer over the competition. </a:t>
            </a:r>
          </a:p>
          <a:p>
            <a:r>
              <a:rPr lang="en-US" sz="3200" dirty="0">
                <a:solidFill>
                  <a:srgbClr val="C00000"/>
                </a:solidFill>
              </a:rPr>
              <a:t>Wouldn’t you expect there to be a commensurate difference in fee?”</a:t>
            </a:r>
          </a:p>
          <a:p>
            <a:r>
              <a:rPr lang="en-US" sz="3200" dirty="0">
                <a:solidFill>
                  <a:srgbClr val="C00000"/>
                </a:solidFill>
              </a:rPr>
              <a:t>“How would that affect price and time?”</a:t>
            </a:r>
          </a:p>
        </p:txBody>
      </p:sp>
    </p:spTree>
    <p:extLst>
      <p:ext uri="{BB962C8B-B14F-4D97-AF65-F5344CB8AC3E}">
        <p14:creationId xmlns:p14="http://schemas.microsoft.com/office/powerpoint/2010/main" val="16065794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E5CB0-A53E-86F1-CA48-4CADB93E7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76200"/>
            <a:ext cx="11988800" cy="762000"/>
          </a:xfrm>
        </p:spPr>
        <p:txBody>
          <a:bodyPr/>
          <a:lstStyle/>
          <a:p>
            <a:r>
              <a:rPr lang="en-US" dirty="0"/>
              <a:t>Online Real Estate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55A82-1346-AA90-7C0C-6DC8B9E13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071635"/>
            <a:ext cx="10744200" cy="762000"/>
          </a:xfrm>
        </p:spPr>
        <p:txBody>
          <a:bodyPr/>
          <a:lstStyle/>
          <a:p>
            <a:r>
              <a:rPr lang="en-US" dirty="0" err="1"/>
              <a:t>RealEstateTrainingByDavidknox.com</a:t>
            </a:r>
            <a:endParaRPr lang="en-US" dirty="0"/>
          </a:p>
        </p:txBody>
      </p:sp>
      <p:pic>
        <p:nvPicPr>
          <p:cNvPr id="5" name="Picture 4" descr="A screenshot of a web page&#10;&#10;Description automatically generated">
            <a:extLst>
              <a:ext uri="{FF2B5EF4-FFF2-40B4-BE49-F238E27FC236}">
                <a16:creationId xmlns:a16="http://schemas.microsoft.com/office/drawing/2014/main" id="{FC1B3BFB-B162-006F-81B4-43AE69E1C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659" y="1752600"/>
            <a:ext cx="7772400" cy="42575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87000A-E84C-17F0-BDE7-D8325C5F1C97}"/>
              </a:ext>
            </a:extLst>
          </p:cNvPr>
          <p:cNvSpPr txBox="1"/>
          <p:nvPr/>
        </p:nvSpPr>
        <p:spPr>
          <a:xfrm>
            <a:off x="1219200" y="4695700"/>
            <a:ext cx="24609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$267/month</a:t>
            </a: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25 agents</a:t>
            </a:r>
          </a:p>
        </p:txBody>
      </p:sp>
    </p:spTree>
    <p:extLst>
      <p:ext uri="{BB962C8B-B14F-4D97-AF65-F5344CB8AC3E}">
        <p14:creationId xmlns:p14="http://schemas.microsoft.com/office/powerpoint/2010/main" val="361056662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 Black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49986</TotalTime>
  <Words>717</Words>
  <Application>Microsoft Macintosh PowerPoint</Application>
  <PresentationFormat>Widescreen</PresentationFormat>
  <Paragraphs>170</Paragraphs>
  <Slides>45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Arial Black</vt:lpstr>
      <vt:lpstr>Calibri</vt:lpstr>
      <vt:lpstr>Helvetica</vt:lpstr>
      <vt:lpstr>Helvetica Neue</vt:lpstr>
      <vt:lpstr>Helvetica Neue Bold</vt:lpstr>
      <vt:lpstr>Helvetica Neue Medium</vt:lpstr>
      <vt:lpstr>Times</vt:lpstr>
      <vt:lpstr>Blank Presentation</vt:lpstr>
      <vt:lpstr>PowerPoint Presentation</vt:lpstr>
      <vt:lpstr>Extreme positions!</vt:lpstr>
      <vt:lpstr>Messenger Characteristics</vt:lpstr>
      <vt:lpstr>Motivation (focus on Client interests)</vt:lpstr>
      <vt:lpstr>PowerPoint Presentation</vt:lpstr>
      <vt:lpstr>PowerPoint Presentation</vt:lpstr>
      <vt:lpstr>Focus on Interest, not Position</vt:lpstr>
      <vt:lpstr>Away from Pain or Toward Pleasure?</vt:lpstr>
      <vt:lpstr>Last home purchase</vt:lpstr>
      <vt:lpstr>Seller interview: Facts, Feelings, Summarize</vt:lpstr>
      <vt:lpstr>“That’s Right” “Correct” “Yes”</vt:lpstr>
      <vt:lpstr>Negotiation resources</vt:lpstr>
      <vt:lpstr>Expectations</vt:lpstr>
      <vt:lpstr>False expectations</vt:lpstr>
      <vt:lpstr>Manage expectations</vt:lpstr>
      <vt:lpstr>Educate clients before reality happens</vt:lpstr>
      <vt:lpstr>Question their position</vt:lpstr>
      <vt:lpstr>Question their position</vt:lpstr>
      <vt:lpstr>P.A.I.D for Objections</vt:lpstr>
      <vt:lpstr>Sample questions</vt:lpstr>
      <vt:lpstr>Objective standard</vt:lpstr>
      <vt:lpstr>Provide an objective standard</vt:lpstr>
      <vt:lpstr>PowerPoint Presentation</vt:lpstr>
      <vt:lpstr>Feedback vs. Advice</vt:lpstr>
      <vt:lpstr>Feedback                         Advice</vt:lpstr>
      <vt:lpstr>Law of contrast</vt:lpstr>
      <vt:lpstr>Compared to what?</vt:lpstr>
      <vt:lpstr>PowerPoint Presentation</vt:lpstr>
      <vt:lpstr>PowerPoint Presentation</vt:lpstr>
      <vt:lpstr>Law of Contrast </vt:lpstr>
      <vt:lpstr>PowerPoint Presentation</vt:lpstr>
      <vt:lpstr>What do you present first?</vt:lpstr>
      <vt:lpstr>Discuss differences not whole amounts</vt:lpstr>
      <vt:lpstr>Don’t sell the “whole thing”</vt:lpstr>
      <vt:lpstr>Contrast difference to whole value</vt:lpstr>
      <vt:lpstr>PowerPoint Presentation</vt:lpstr>
      <vt:lpstr>PowerPoint Presentation</vt:lpstr>
      <vt:lpstr>PowerPoint Presentation</vt:lpstr>
      <vt:lpstr>PowerPoint Presentation</vt:lpstr>
      <vt:lpstr>Negotiate Compensation</vt:lpstr>
      <vt:lpstr>How to keep your commission</vt:lpstr>
      <vt:lpstr>Performance Differences</vt:lpstr>
      <vt:lpstr>P.A.I.D for Objections</vt:lpstr>
      <vt:lpstr>Another company charges less</vt:lpstr>
      <vt:lpstr>Online Real Estate Training</vt:lpstr>
    </vt:vector>
  </TitlesOfParts>
  <Company>David Knox Productions,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Assertive Closing Techniques</dc:title>
  <dc:creator>David Knox</dc:creator>
  <cp:lastModifiedBy>David Knox</cp:lastModifiedBy>
  <cp:revision>1701</cp:revision>
  <dcterms:created xsi:type="dcterms:W3CDTF">2017-11-01T17:47:48Z</dcterms:created>
  <dcterms:modified xsi:type="dcterms:W3CDTF">2026-06-24T17:48:55Z</dcterms:modified>
</cp:coreProperties>
</file>